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683" r:id="rId3"/>
    <p:sldMasterId id="2147483722" r:id="rId4"/>
  </p:sldMasterIdLst>
  <p:notesMasterIdLst>
    <p:notesMasterId r:id="rId12"/>
  </p:notesMasterIdLst>
  <p:sldIdLst>
    <p:sldId id="263" r:id="rId5"/>
    <p:sldId id="451" r:id="rId6"/>
    <p:sldId id="476" r:id="rId7"/>
    <p:sldId id="478" r:id="rId8"/>
    <p:sldId id="479" r:id="rId9"/>
    <p:sldId id="480" r:id="rId10"/>
    <p:sldId id="4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47E"/>
    <a:srgbClr val="17375E"/>
    <a:srgbClr val="25ACF2"/>
    <a:srgbClr val="404040"/>
    <a:srgbClr val="4A452A"/>
    <a:srgbClr val="558ED5"/>
    <a:srgbClr val="19388A"/>
    <a:srgbClr val="50595D"/>
    <a:srgbClr val="F37D1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56" autoAdjust="0"/>
    <p:restoredTop sz="93898" autoAdjust="0"/>
  </p:normalViewPr>
  <p:slideViewPr>
    <p:cSldViewPr>
      <p:cViewPr varScale="1">
        <p:scale>
          <a:sx n="117" d="100"/>
          <a:sy n="117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rz, Tony" userId="09b964dd-0553-48ed-a8cd-c3aa02f4386c" providerId="ADAL" clId="{4D77A3C4-4038-448A-8B22-D4ACC2FBC3E0}"/>
    <pc:docChg chg="delSld delMainMaster">
      <pc:chgData name="Wirz, Tony" userId="09b964dd-0553-48ed-a8cd-c3aa02f4386c" providerId="ADAL" clId="{4D77A3C4-4038-448A-8B22-D4ACC2FBC3E0}" dt="2022-09-15T17:37:25.267" v="13" actId="47"/>
      <pc:docMkLst>
        <pc:docMk/>
      </pc:docMkLst>
      <pc:sldChg chg="del">
        <pc:chgData name="Wirz, Tony" userId="09b964dd-0553-48ed-a8cd-c3aa02f4386c" providerId="ADAL" clId="{4D77A3C4-4038-448A-8B22-D4ACC2FBC3E0}" dt="2022-09-15T17:37:11.065" v="3" actId="47"/>
        <pc:sldMkLst>
          <pc:docMk/>
          <pc:sldMk cId="0" sldId="264"/>
        </pc:sldMkLst>
      </pc:sldChg>
      <pc:sldChg chg="del">
        <pc:chgData name="Wirz, Tony" userId="09b964dd-0553-48ed-a8cd-c3aa02f4386c" providerId="ADAL" clId="{4D77A3C4-4038-448A-8B22-D4ACC2FBC3E0}" dt="2022-09-15T17:37:10.845" v="2" actId="47"/>
        <pc:sldMkLst>
          <pc:docMk/>
          <pc:sldMk cId="2642840000" sldId="275"/>
        </pc:sldMkLst>
      </pc:sldChg>
      <pc:sldChg chg="del">
        <pc:chgData name="Wirz, Tony" userId="09b964dd-0553-48ed-a8cd-c3aa02f4386c" providerId="ADAL" clId="{4D77A3C4-4038-448A-8B22-D4ACC2FBC3E0}" dt="2022-09-15T17:37:25.267" v="13" actId="47"/>
        <pc:sldMkLst>
          <pc:docMk/>
          <pc:sldMk cId="348997737" sldId="284"/>
        </pc:sldMkLst>
      </pc:sldChg>
      <pc:sldChg chg="del">
        <pc:chgData name="Wirz, Tony" userId="09b964dd-0553-48ed-a8cd-c3aa02f4386c" providerId="ADAL" clId="{4D77A3C4-4038-448A-8B22-D4ACC2FBC3E0}" dt="2022-09-15T17:37:09.857" v="0" actId="47"/>
        <pc:sldMkLst>
          <pc:docMk/>
          <pc:sldMk cId="2376489679" sldId="304"/>
        </pc:sldMkLst>
      </pc:sldChg>
      <pc:sldChg chg="del">
        <pc:chgData name="Wirz, Tony" userId="09b964dd-0553-48ed-a8cd-c3aa02f4386c" providerId="ADAL" clId="{4D77A3C4-4038-448A-8B22-D4ACC2FBC3E0}" dt="2022-09-15T17:37:22.932" v="9" actId="47"/>
        <pc:sldMkLst>
          <pc:docMk/>
          <pc:sldMk cId="759035171" sldId="435"/>
        </pc:sldMkLst>
      </pc:sldChg>
      <pc:sldChg chg="del">
        <pc:chgData name="Wirz, Tony" userId="09b964dd-0553-48ed-a8cd-c3aa02f4386c" providerId="ADAL" clId="{4D77A3C4-4038-448A-8B22-D4ACC2FBC3E0}" dt="2022-09-15T17:37:12.153" v="7" actId="47"/>
        <pc:sldMkLst>
          <pc:docMk/>
          <pc:sldMk cId="398156626" sldId="442"/>
        </pc:sldMkLst>
      </pc:sldChg>
      <pc:sldChg chg="del">
        <pc:chgData name="Wirz, Tony" userId="09b964dd-0553-48ed-a8cd-c3aa02f4386c" providerId="ADAL" clId="{4D77A3C4-4038-448A-8B22-D4ACC2FBC3E0}" dt="2022-09-15T17:37:12.467" v="8" actId="47"/>
        <pc:sldMkLst>
          <pc:docMk/>
          <pc:sldMk cId="3049058061" sldId="456"/>
        </pc:sldMkLst>
      </pc:sldChg>
      <pc:sldChg chg="del">
        <pc:chgData name="Wirz, Tony" userId="09b964dd-0553-48ed-a8cd-c3aa02f4386c" providerId="ADAL" clId="{4D77A3C4-4038-448A-8B22-D4ACC2FBC3E0}" dt="2022-09-15T17:37:23.273" v="10" actId="47"/>
        <pc:sldMkLst>
          <pc:docMk/>
          <pc:sldMk cId="762041626" sldId="457"/>
        </pc:sldMkLst>
      </pc:sldChg>
      <pc:sldChg chg="del">
        <pc:chgData name="Wirz, Tony" userId="09b964dd-0553-48ed-a8cd-c3aa02f4386c" providerId="ADAL" clId="{4D77A3C4-4038-448A-8B22-D4ACC2FBC3E0}" dt="2022-09-15T17:37:10.578" v="1" actId="47"/>
        <pc:sldMkLst>
          <pc:docMk/>
          <pc:sldMk cId="3162916402" sldId="458"/>
        </pc:sldMkLst>
      </pc:sldChg>
      <pc:sldChg chg="del">
        <pc:chgData name="Wirz, Tony" userId="09b964dd-0553-48ed-a8cd-c3aa02f4386c" providerId="ADAL" clId="{4D77A3C4-4038-448A-8B22-D4ACC2FBC3E0}" dt="2022-09-15T17:37:11.541" v="5" actId="47"/>
        <pc:sldMkLst>
          <pc:docMk/>
          <pc:sldMk cId="529080210" sldId="468"/>
        </pc:sldMkLst>
      </pc:sldChg>
      <pc:sldChg chg="del">
        <pc:chgData name="Wirz, Tony" userId="09b964dd-0553-48ed-a8cd-c3aa02f4386c" providerId="ADAL" clId="{4D77A3C4-4038-448A-8B22-D4ACC2FBC3E0}" dt="2022-09-15T17:37:24.758" v="12" actId="47"/>
        <pc:sldMkLst>
          <pc:docMk/>
          <pc:sldMk cId="2083462146" sldId="470"/>
        </pc:sldMkLst>
      </pc:sldChg>
      <pc:sldChg chg="del">
        <pc:chgData name="Wirz, Tony" userId="09b964dd-0553-48ed-a8cd-c3aa02f4386c" providerId="ADAL" clId="{4D77A3C4-4038-448A-8B22-D4ACC2FBC3E0}" dt="2022-09-15T17:37:11.423" v="4" actId="47"/>
        <pc:sldMkLst>
          <pc:docMk/>
          <pc:sldMk cId="3685677349" sldId="472"/>
        </pc:sldMkLst>
      </pc:sldChg>
      <pc:sldChg chg="del">
        <pc:chgData name="Wirz, Tony" userId="09b964dd-0553-48ed-a8cd-c3aa02f4386c" providerId="ADAL" clId="{4D77A3C4-4038-448A-8B22-D4ACC2FBC3E0}" dt="2022-09-15T17:37:11.806" v="6" actId="47"/>
        <pc:sldMkLst>
          <pc:docMk/>
          <pc:sldMk cId="4047992826" sldId="473"/>
        </pc:sldMkLst>
      </pc:sldChg>
      <pc:sldChg chg="del">
        <pc:chgData name="Wirz, Tony" userId="09b964dd-0553-48ed-a8cd-c3aa02f4386c" providerId="ADAL" clId="{4D77A3C4-4038-448A-8B22-D4ACC2FBC3E0}" dt="2022-09-15T17:37:23.962" v="11" actId="47"/>
        <pc:sldMkLst>
          <pc:docMk/>
          <pc:sldMk cId="1118274324" sldId="482"/>
        </pc:sldMkLst>
      </pc:sldChg>
      <pc:sldMasterChg chg="del delSldLayout">
        <pc:chgData name="Wirz, Tony" userId="09b964dd-0553-48ed-a8cd-c3aa02f4386c" providerId="ADAL" clId="{4D77A3C4-4038-448A-8B22-D4ACC2FBC3E0}" dt="2022-09-15T17:37:24.758" v="12" actId="47"/>
        <pc:sldMasterMkLst>
          <pc:docMk/>
          <pc:sldMasterMk cId="1755411035" sldId="2147483773"/>
        </pc:sldMasterMkLst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1963683485" sldId="2147483774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4070867468" sldId="2147483775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378213545" sldId="2147483776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1689088312" sldId="2147483777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518000082" sldId="2147483778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1061928801" sldId="2147483779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3614645277" sldId="2147483780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1114230355" sldId="2147483781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2067062230" sldId="2147483782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2923684989" sldId="2147483783"/>
          </pc:sldLayoutMkLst>
        </pc:sldLayoutChg>
        <pc:sldLayoutChg chg="del">
          <pc:chgData name="Wirz, Tony" userId="09b964dd-0553-48ed-a8cd-c3aa02f4386c" providerId="ADAL" clId="{4D77A3C4-4038-448A-8B22-D4ACC2FBC3E0}" dt="2022-09-15T17:37:24.758" v="12" actId="47"/>
          <pc:sldLayoutMkLst>
            <pc:docMk/>
            <pc:sldMasterMk cId="1755411035" sldId="2147483773"/>
            <pc:sldLayoutMk cId="63325455" sldId="2147483784"/>
          </pc:sldLayoutMkLst>
        </pc:sldLayoutChg>
        <pc:sldLayoutChg chg="del">
          <pc:chgData name="Wirz, Tony" userId="09b964dd-0553-48ed-a8cd-c3aa02f4386c" providerId="ADAL" clId="{4D77A3C4-4038-448A-8B22-D4ACC2FBC3E0}" dt="2022-09-15T17:37:11.423" v="4" actId="47"/>
          <pc:sldLayoutMkLst>
            <pc:docMk/>
            <pc:sldMasterMk cId="1755411035" sldId="2147483773"/>
            <pc:sldLayoutMk cId="2702653385" sldId="2147483805"/>
          </pc:sldLayoutMkLst>
        </pc:sldLayoutChg>
      </pc:sldMasterChg>
      <pc:sldMasterChg chg="del delSldLayout">
        <pc:chgData name="Wirz, Tony" userId="09b964dd-0553-48ed-a8cd-c3aa02f4386c" providerId="ADAL" clId="{4D77A3C4-4038-448A-8B22-D4ACC2FBC3E0}" dt="2022-09-15T17:37:11.806" v="6" actId="47"/>
        <pc:sldMasterMkLst>
          <pc:docMk/>
          <pc:sldMasterMk cId="3735613337" sldId="2147483785"/>
        </pc:sldMasterMkLst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2490755439" sldId="2147483786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1187282930" sldId="2147483787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4076191859" sldId="2147483789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2974362546" sldId="2147483790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2283036559" sldId="2147483792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1055318228" sldId="2147483793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1088784954" sldId="2147483794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787821788" sldId="2147483795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275514807" sldId="2147483796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3641865621" sldId="2147483797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2209841921" sldId="2147483798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4213276354" sldId="2147483800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3830465556" sldId="2147483803"/>
          </pc:sldLayoutMkLst>
        </pc:sldLayoutChg>
        <pc:sldLayoutChg chg="del">
          <pc:chgData name="Wirz, Tony" userId="09b964dd-0553-48ed-a8cd-c3aa02f4386c" providerId="ADAL" clId="{4D77A3C4-4038-448A-8B22-D4ACC2FBC3E0}" dt="2022-09-15T17:37:11.806" v="6" actId="47"/>
          <pc:sldLayoutMkLst>
            <pc:docMk/>
            <pc:sldMasterMk cId="3735613337" sldId="2147483785"/>
            <pc:sldLayoutMk cId="999845767" sldId="214748380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8D-4C96-AFFE-684CD6FEEAA4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D-4C96-AFFE-684CD6FEEA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D-4C96-AFFE-684CD6FEE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7CE-B86B-D53AA686D67B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7CE-B86B-D53AA686D6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C-47CE-B86B-D53AA686D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8D-4C96-AFFE-684CD6FEEAA4}"/>
              </c:ext>
            </c:extLst>
          </c:dPt>
          <c:dPt>
            <c:idx val="1"/>
            <c:bubble3D val="0"/>
            <c:spPr>
              <a:solidFill>
                <a:srgbClr val="6B6F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D-4C96-AFFE-684CD6FEEA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D-4C96-AFFE-684CD6FEE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8D-4C96-AFFE-684CD6FEEAA4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D-4C96-AFFE-684CD6FEEA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D-4C96-AFFE-684CD6FEE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8D-4C96-AFFE-684CD6FEEAA4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D-4C96-AFFE-684CD6FEEA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D-4C96-AFFE-684CD6FEE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7CE-B86B-D53AA686D67B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7CE-B86B-D53AA686D6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C-47CE-B86B-D53AA686D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7CE-B86B-D53AA686D67B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7CE-B86B-D53AA686D6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C-47CE-B86B-D53AA686D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7CE-B86B-D53AA686D67B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7CE-B86B-D53AA686D6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C-47CE-B86B-D53AA686D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7CE-B86B-D53AA686D67B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7CE-B86B-D53AA686D6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C-47CE-B86B-D53AA686D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C-47CE-B86B-D53AA686D67B}"/>
              </c:ext>
            </c:extLst>
          </c:dPt>
          <c:dPt>
            <c:idx val="1"/>
            <c:bubble3D val="0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C-47CE-B86B-D53AA686D6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C-47CE-B86B-D53AA686D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EF31-A7F4-4262-88E1-0F50BCA0EC4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8768-EDF2-4785-9CF5-C984E33F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Letter answers common questions around construction. Sets expectations of what residents will receive for construction notification communication.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78768-EDF2-4785-9CF5-C984E33F16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78768-EDF2-4785-9CF5-C984E33F1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78768-EDF2-4785-9CF5-C984E33F16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78768-EDF2-4785-9CF5-C984E33F16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78768-EDF2-4785-9CF5-C984E33F16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78768-EDF2-4785-9CF5-C984E33F16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8"/>
            <a:ext cx="78486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ACF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1062-27FA-4CDE-958A-2DF9AEB0E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5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953000"/>
            <a:ext cx="5486400" cy="4143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1009652"/>
            <a:ext cx="5486400" cy="3717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BDEB-B846-4484-8BA9-6F46F6CC9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62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766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CB7F-A45F-4D0D-9816-B46C238B8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6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 bwMode="auto">
          <a:xfrm>
            <a:off x="462226" y="2182774"/>
            <a:ext cx="5286375" cy="22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WHO WE ARE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683D-0490-408F-8F94-E1514F1DA4D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5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 bwMode="auto">
          <a:xfrm>
            <a:off x="462226" y="2182774"/>
            <a:ext cx="5286375" cy="22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WHO WE ARE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683D-0490-408F-8F94-E1514F1DA4D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8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2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766"/>
            <a:ext cx="8229600" cy="70971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40"/>
            <a:ext cx="8229600" cy="38782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471B-4A70-488B-85D3-06ABBE944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346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0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43000" y="2782971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9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6858000" cy="86473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-1"/>
            <a:ext cx="4572000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8939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  <p15:guide id="5" pos="144">
          <p15:clr>
            <a:srgbClr val="FBAE40"/>
          </p15:clr>
        </p15:guide>
        <p15:guide id="6" pos="56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5597" y="381000"/>
            <a:ext cx="6858000" cy="86473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3520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57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orient="horz" pos="4080">
          <p15:clr>
            <a:srgbClr val="FBAE40"/>
          </p15:clr>
        </p15:guide>
        <p15:guide id="5" pos="144">
          <p15:clr>
            <a:srgbClr val="FBAE40"/>
          </p15:clr>
        </p15:guide>
        <p15:guide id="6" pos="56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335039" y="2939076"/>
            <a:ext cx="2179352" cy="151004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71E91-09EC-40ED-8664-B6222164B869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07F81-F5EA-4647-8106-719F73501EF5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2655EC-C0BD-48CB-A80C-356D26180DFA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155949" y="1762828"/>
            <a:ext cx="2777729" cy="1860098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46878" y="2938508"/>
            <a:ext cx="1480895" cy="1528487"/>
          </a:xfrm>
        </p:spPr>
        <p:txBody>
          <a:bodyPr/>
          <a:lstStyle/>
          <a:p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01135" y="2938508"/>
            <a:ext cx="1480895" cy="15284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318E5-1D18-4C9E-90D1-4F5CC1E76384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5C28D8-95AD-4472-B21F-84D67EE7515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98EE26-9994-4BFA-B0E5-3AAC0C7A6F11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46878" y="4640160"/>
            <a:ext cx="1480895" cy="15284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01135" y="4640160"/>
            <a:ext cx="1480895" cy="1528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ACF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1062-27FA-4CDE-958A-2DF9AEB0E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257550" y="2013742"/>
            <a:ext cx="2628900" cy="176387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71475" y="2013741"/>
            <a:ext cx="2628900" cy="176387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143625" y="2013740"/>
            <a:ext cx="2628900" cy="176387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57550" y="4010276"/>
            <a:ext cx="2628900" cy="176348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71475" y="4010276"/>
            <a:ext cx="2628900" cy="17634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143625" y="4010276"/>
            <a:ext cx="2628900" cy="176348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C6DA5BF-BCCD-40F8-A712-A58B76CEFA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520830"/>
            <a:ext cx="4572000" cy="50183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48891"/>
            <a:ext cx="9144000" cy="450910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44347" y="2274846"/>
            <a:ext cx="2776538" cy="201601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43506" y="1970842"/>
            <a:ext cx="1788318" cy="196412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33063" y="1970842"/>
            <a:ext cx="1788318" cy="196412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722621" y="1970842"/>
            <a:ext cx="1788318" cy="196412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2178" y="1970842"/>
            <a:ext cx="1788318" cy="196412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4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2863468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47357" y="1600200"/>
            <a:ext cx="2449286" cy="2457064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3335" y="1600200"/>
            <a:ext cx="2449286" cy="2457064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31379" y="1600200"/>
            <a:ext cx="2449286" cy="2457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391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3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60271"/>
            <a:ext cx="9144000" cy="325451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438"/>
            <a:ext cx="6781800" cy="715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D1C3-7C37-4737-9050-9F22B453E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46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012260" y="1093399"/>
            <a:ext cx="4430700" cy="133756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0581" y="1660124"/>
            <a:ext cx="2692787" cy="35865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75435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821578"/>
            <a:ext cx="4538992" cy="403642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06218" y="2821578"/>
            <a:ext cx="4537782" cy="40364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6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6858000" cy="86473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98939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77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4953" y="1306552"/>
            <a:ext cx="6858000" cy="86473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5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43000" y="5612546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0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5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FFF8-7B7D-4CDD-917A-6225532A3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59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7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6858000" cy="86473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98939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30403" y="1197851"/>
            <a:ext cx="4797104" cy="39862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32710" y="1773238"/>
            <a:ext cx="3855244" cy="3078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2897" y="2480762"/>
            <a:ext cx="1293503" cy="318626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5498" y="2157984"/>
            <a:ext cx="1556513" cy="37963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766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1543"/>
            <a:ext cx="4057650" cy="473329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11543"/>
            <a:ext cx="4057650" cy="473329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D896-4E88-4E3E-BC04-FF77C4896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324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86473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EFF00-D968-43A5-BAD0-154E7E4CA766}"/>
              </a:ext>
            </a:extLst>
          </p:cNvPr>
          <p:cNvSpPr/>
          <p:nvPr userDrawn="1"/>
        </p:nvSpPr>
        <p:spPr>
          <a:xfrm>
            <a:off x="4358216" y="1227347"/>
            <a:ext cx="4275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3DDC28-126C-4F94-90A3-070ACF33F06D}"/>
              </a:ext>
            </a:extLst>
          </p:cNvPr>
          <p:cNvCxnSpPr/>
          <p:nvPr userDrawn="1"/>
        </p:nvCxnSpPr>
        <p:spPr>
          <a:xfrm>
            <a:off x="4785784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E83F76-61F2-47D9-8140-B9D24023CC5B}"/>
              </a:ext>
            </a:extLst>
          </p:cNvPr>
          <p:cNvCxnSpPr/>
          <p:nvPr userDrawn="1"/>
        </p:nvCxnSpPr>
        <p:spPr>
          <a:xfrm>
            <a:off x="3820885" y="1245347"/>
            <a:ext cx="53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8416"/>
            <a:ext cx="4039791" cy="48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4ACF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7143"/>
            <a:ext cx="4039791" cy="478105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138416"/>
            <a:ext cx="4042172" cy="48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4ACF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1817143"/>
            <a:ext cx="4042172" cy="478105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1E62-AFCC-41CE-835E-69E06C804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766"/>
            <a:ext cx="8229600" cy="7097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AF82-B33E-4C4E-A92F-F9CCFFC68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00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714D-1B3A-4A49-A1F0-AA3799CC3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4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99672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9FFBAD-E466-4D67-9F9A-C37615A2C9A4}" type="slidenum">
              <a:rPr lang="en-US" altLang="en-US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D426D-4DD3-45E5-BCED-54EBFBBEDDE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25ACF2"/>
              </a:gs>
              <a:gs pos="100000">
                <a:srgbClr val="19388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light, cake, holding, blue&#10;&#10;Description automatically generated">
            <a:extLst>
              <a:ext uri="{FF2B5EF4-FFF2-40B4-BE49-F238E27FC236}">
                <a16:creationId xmlns:a16="http://schemas.microsoft.com/office/drawing/2014/main" id="{727625C3-502C-41E6-9DD5-012260362C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04ACF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031FF-DD41-4073-9C79-E090166A718D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rgbClr val="25ACF2"/>
              </a:gs>
              <a:gs pos="100000">
                <a:srgbClr val="19388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light, cake, holding, blue&#10;&#10;Description automatically generated">
            <a:extLst>
              <a:ext uri="{FF2B5EF4-FFF2-40B4-BE49-F238E27FC236}">
                <a16:creationId xmlns:a16="http://schemas.microsoft.com/office/drawing/2014/main" id="{1B6C7730-07C5-4924-8566-481AB2504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0"/>
          <a:stretch/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99672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9FFBAD-E466-4D67-9F9A-C37615A2C9A4}" type="slidenum">
              <a:rPr lang="en-US" altLang="en-US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C4E2E6D-A71C-484B-85B6-79ED9CAF24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6758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04ACF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4ACF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99672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7B821C-3BD2-4AE3-87A9-4C8336732F91}" type="slidenum">
              <a:rPr lang="en-US" altLang="en-US">
                <a:solidFill>
                  <a:prstClr val="white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416B-9671-42B2-9149-A1434A5FD2D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91E8-BC5A-40CC-944A-C2F6EEDF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9" r:id="rId25"/>
    <p:sldLayoutId id="2147483750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7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348891"/>
            <a:ext cx="9143999" cy="4509109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44646" y="381000"/>
            <a:ext cx="7440862" cy="864734"/>
          </a:xfrm>
        </p:spPr>
        <p:txBody>
          <a:bodyPr>
            <a:normAutofit fontScale="90000"/>
          </a:bodyPr>
          <a:lstStyle/>
          <a:p>
            <a:r>
              <a:rPr lang="en-US"/>
              <a:t>CONSTRUCTION COMMUNICATION PROGRAM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4169" y="5745654"/>
            <a:ext cx="313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Roboto "/>
              </a:rPr>
              <a:t>Dedicated toll-free number for construction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915405576"/>
              </p:ext>
            </p:extLst>
          </p:nvPr>
        </p:nvGraphicFramePr>
        <p:xfrm>
          <a:off x="609600" y="2819400"/>
          <a:ext cx="1603140" cy="10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46117" y="3194447"/>
            <a:ext cx="2375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Roboto "/>
              </a:rPr>
              <a:t>Two weeks prior to construction start residents receive a letter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6117" y="2903422"/>
            <a:ext cx="2257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Roboto "/>
              </a:rPr>
              <a:t>Mailer 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011432" y="3200400"/>
            <a:ext cx="21717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4206110134"/>
              </p:ext>
            </p:extLst>
          </p:nvPr>
        </p:nvGraphicFramePr>
        <p:xfrm>
          <a:off x="609600" y="3973719"/>
          <a:ext cx="1603140" cy="10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946117" y="4648200"/>
            <a:ext cx="23759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Three to five days prior to start, contractor places door hangers and yard signs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6117" y="4057741"/>
            <a:ext cx="225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Door Hangers and Yard Signs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011432" y="4648200"/>
            <a:ext cx="21717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val="4271008171"/>
              </p:ext>
            </p:extLst>
          </p:nvPr>
        </p:nvGraphicFramePr>
        <p:xfrm>
          <a:off x="4642756" y="2819400"/>
          <a:ext cx="1603140" cy="10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979272" y="3194447"/>
            <a:ext cx="23783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One week prior to start, residents receive a postcard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9273" y="2903422"/>
            <a:ext cx="2257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Mailer Two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6044589" y="3200400"/>
            <a:ext cx="21717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2177453995"/>
              </p:ext>
            </p:extLst>
          </p:nvPr>
        </p:nvGraphicFramePr>
        <p:xfrm>
          <a:off x="4642756" y="3973719"/>
          <a:ext cx="1603140" cy="10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979272" y="4393049"/>
            <a:ext cx="23783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During construction, contractor places sandwich board at neighborhood entrances each day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79273" y="4057741"/>
            <a:ext cx="2257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Sandwich Board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6044589" y="4419600"/>
            <a:ext cx="21717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7B2459-7C83-4B02-B636-1A764D63C035}"/>
              </a:ext>
            </a:extLst>
          </p:cNvPr>
          <p:cNvSpPr txBox="1"/>
          <p:nvPr/>
        </p:nvSpPr>
        <p:spPr>
          <a:xfrm>
            <a:off x="822492" y="6224200"/>
            <a:ext cx="725470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NOTE: Construction toll-free number and website URL are on all forms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commun</a:t>
            </a:r>
            <a:r>
              <a:rPr lang="en-US" sz="1400" dirty="0" err="1">
                <a:solidFill>
                  <a:srgbClr val="FFFFFF"/>
                </a:solidFill>
                <a:latin typeface="Roboto "/>
              </a:rPr>
              <a:t>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ADEB5-5978-4F2D-B07C-D3248F71DE26}"/>
              </a:ext>
            </a:extLst>
          </p:cNvPr>
          <p:cNvSpPr txBox="1"/>
          <p:nvPr/>
        </p:nvSpPr>
        <p:spPr>
          <a:xfrm>
            <a:off x="3352800" y="574567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"/>
              </a:rPr>
              <a:t>Ca</a:t>
            </a:r>
            <a:r>
              <a:rPr lang="en-US" sz="1200" dirty="0" err="1">
                <a:solidFill>
                  <a:srgbClr val="FFFFFF"/>
                </a:solidFill>
                <a:latin typeface="Roboto "/>
              </a:rPr>
              <a:t>lls</a:t>
            </a:r>
            <a:r>
              <a:rPr lang="en-US" sz="1200" dirty="0">
                <a:solidFill>
                  <a:srgbClr val="FFFFFF"/>
                </a:solidFill>
                <a:latin typeface="Roboto "/>
              </a:rPr>
              <a:t> directly to triage team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3AA9B8-9FB3-46F1-89B8-19D50C7A9DE1}"/>
              </a:ext>
            </a:extLst>
          </p:cNvPr>
          <p:cNvSpPr txBox="1"/>
          <p:nvPr/>
        </p:nvSpPr>
        <p:spPr>
          <a:xfrm>
            <a:off x="5976256" y="5745654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Roboto "/>
              </a:rPr>
              <a:t>Passed on to correct resource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E84985-0542-42A5-BDF4-BE2ECB9376F2}"/>
              </a:ext>
            </a:extLst>
          </p:cNvPr>
          <p:cNvCxnSpPr/>
          <p:nvPr/>
        </p:nvCxnSpPr>
        <p:spPr>
          <a:xfrm>
            <a:off x="3276600" y="5943600"/>
            <a:ext cx="3483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C8C784-5348-434A-99F5-E435BEDD4087}"/>
              </a:ext>
            </a:extLst>
          </p:cNvPr>
          <p:cNvCxnSpPr/>
          <p:nvPr/>
        </p:nvCxnSpPr>
        <p:spPr>
          <a:xfrm>
            <a:off x="5747656" y="5943600"/>
            <a:ext cx="3474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367277-7F84-41F5-B42D-DBA826EC43DD}"/>
              </a:ext>
            </a:extLst>
          </p:cNvPr>
          <p:cNvSpPr/>
          <p:nvPr/>
        </p:nvSpPr>
        <p:spPr>
          <a:xfrm>
            <a:off x="-1" y="0"/>
            <a:ext cx="9143999" cy="3391271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381000"/>
            <a:ext cx="9143998" cy="864734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COMMUNICATION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/>
        </p:nvSpPr>
        <p:spPr>
          <a:xfrm>
            <a:off x="4358216" y="1218734"/>
            <a:ext cx="427568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/>
        </p:nvCxnSpPr>
        <p:spPr>
          <a:xfrm>
            <a:off x="4785784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/>
        </p:nvCxnSpPr>
        <p:spPr>
          <a:xfrm>
            <a:off x="3820885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11478439"/>
              </p:ext>
            </p:extLst>
          </p:nvPr>
        </p:nvGraphicFramePr>
        <p:xfrm>
          <a:off x="177650" y="1219200"/>
          <a:ext cx="2252037" cy="15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544" y="1773672"/>
            <a:ext cx="14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FFFFFF"/>
                </a:solidFill>
                <a:latin typeface="Lato Black"/>
              </a:rPr>
              <a:t>14 days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5954" y="1524000"/>
            <a:ext cx="3007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Roboto "/>
              </a:rPr>
              <a:t>Mailer 1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150322" y="1840697"/>
            <a:ext cx="21717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5954" y="1900282"/>
            <a:ext cx="66008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FFFFFF"/>
                </a:solidFill>
                <a:latin typeface="Roboto "/>
              </a:rPr>
              <a:t>Letter answers common questions around construction, explains construction process, and sets expectations of what residents will receive for construction notification communication.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95D8A2-C3D6-4B43-A679-5EFB6B772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49" y="2792866"/>
            <a:ext cx="3118469" cy="3528159"/>
          </a:xfrm>
          <a:prstGeom prst="rect">
            <a:avLst/>
          </a:prstGeom>
          <a:effectLst>
            <a:glow rad="228600">
              <a:srgbClr val="25ACF2">
                <a:alpha val="40000"/>
              </a:srgbClr>
            </a:glow>
            <a:softEdge rad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49AEC3-5427-4AD0-A19A-25B203CBD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6" y="2692160"/>
            <a:ext cx="2869711" cy="3668357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2C2CBB16-CAAF-403F-8E13-5731918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69877"/>
            <a:ext cx="3982375" cy="175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Graphic spid="22" grpId="0">
        <p:bldAsOne/>
      </p:bldGraphic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367277-7F84-41F5-B42D-DBA826EC43DD}"/>
              </a:ext>
            </a:extLst>
          </p:cNvPr>
          <p:cNvSpPr/>
          <p:nvPr/>
        </p:nvSpPr>
        <p:spPr>
          <a:xfrm>
            <a:off x="-1" y="0"/>
            <a:ext cx="9143999" cy="3391271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381000"/>
            <a:ext cx="9143998" cy="864734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COMMUNICATION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/>
        </p:nvSpPr>
        <p:spPr>
          <a:xfrm>
            <a:off x="4358216" y="1218734"/>
            <a:ext cx="427568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/>
        </p:nvCxnSpPr>
        <p:spPr>
          <a:xfrm>
            <a:off x="4785784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/>
        </p:nvCxnSpPr>
        <p:spPr>
          <a:xfrm>
            <a:off x="3820885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/>
        </p:nvGraphicFramePr>
        <p:xfrm>
          <a:off x="177650" y="1219200"/>
          <a:ext cx="2252037" cy="15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544" y="1773672"/>
            <a:ext cx="14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Lato Black"/>
              </a:rPr>
              <a:t>7</a:t>
            </a:r>
            <a:r>
              <a:rPr lang="en-US" noProof="0" dirty="0">
                <a:solidFill>
                  <a:srgbClr val="FFFFFF"/>
                </a:solidFill>
                <a:latin typeface="Lato Black"/>
              </a:rPr>
              <a:t> days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5954" y="1524000"/>
            <a:ext cx="3007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Roboto "/>
              </a:rPr>
              <a:t>Mailer 2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150322" y="1840697"/>
            <a:ext cx="21717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5954" y="1900282"/>
            <a:ext cx="660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FFFFFF"/>
                </a:solidFill>
                <a:latin typeface="Roboto "/>
              </a:rPr>
              <a:t>Postcard provides notice that contractors will be in the area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ADBFD53A-0EBA-435B-9EAD-424F8C02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1" y="2818661"/>
            <a:ext cx="4302301" cy="28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87522-3B66-449C-8EFB-BDF1A5885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738" y="3595505"/>
            <a:ext cx="4302301" cy="2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Graphic spid="22" grpId="0">
        <p:bldAsOne/>
      </p:bldGraphic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367277-7F84-41F5-B42D-DBA826EC43DD}"/>
              </a:ext>
            </a:extLst>
          </p:cNvPr>
          <p:cNvSpPr/>
          <p:nvPr/>
        </p:nvSpPr>
        <p:spPr>
          <a:xfrm>
            <a:off x="-1" y="0"/>
            <a:ext cx="9143999" cy="3391271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381000"/>
            <a:ext cx="9143998" cy="864734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COMMUNICATION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/>
        </p:nvSpPr>
        <p:spPr>
          <a:xfrm>
            <a:off x="4358216" y="1218734"/>
            <a:ext cx="427568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/>
        </p:nvCxnSpPr>
        <p:spPr>
          <a:xfrm>
            <a:off x="4785784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/>
        </p:nvCxnSpPr>
        <p:spPr>
          <a:xfrm>
            <a:off x="3820885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/>
        </p:nvGraphicFramePr>
        <p:xfrm>
          <a:off x="177650" y="1219200"/>
          <a:ext cx="2252037" cy="15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544" y="1773672"/>
            <a:ext cx="14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FFFFFF"/>
                </a:solidFill>
                <a:latin typeface="Lato Black"/>
              </a:rPr>
              <a:t>3 - 5 days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5954" y="1524000"/>
            <a:ext cx="3007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Roboto "/>
              </a:rPr>
              <a:t>Door Hanger and Yard Sign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150322" y="1840697"/>
            <a:ext cx="21717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5954" y="1900282"/>
            <a:ext cx="66008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FFFFFF"/>
                </a:solidFill>
                <a:latin typeface="Roboto "/>
              </a:rPr>
              <a:t>Contractors place door hangers and yard signs to notify residents that contractors will be in the area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097973-AEF7-4DDF-A5DC-BC906E6EC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907" y="2530223"/>
            <a:ext cx="1870325" cy="4292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3E07E2-BC07-4DDC-9136-3DEC33461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894" y="2515834"/>
            <a:ext cx="1920843" cy="4336747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5891A2D6-73B9-4E81-B854-8A45B207C7CC}"/>
              </a:ext>
            </a:extLst>
          </p:cNvPr>
          <p:cNvGrpSpPr>
            <a:grpSpLocks/>
          </p:cNvGrpSpPr>
          <p:nvPr/>
        </p:nvGrpSpPr>
        <p:grpSpPr bwMode="auto">
          <a:xfrm rot="495763">
            <a:off x="5939277" y="2789766"/>
            <a:ext cx="2244904" cy="3992734"/>
            <a:chOff x="6489498" y="3429000"/>
            <a:chExt cx="1781908" cy="307270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A32921-A8CD-4F09-A3F4-D8F8CC130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58799" y="5088007"/>
              <a:ext cx="326107" cy="141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6F1492A6-5957-4409-8C0C-E12B3F53F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498" y="3429000"/>
              <a:ext cx="1781908" cy="172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F325CD0-56DB-40DA-A182-5393EA954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37433">
            <a:off x="6044358" y="2774833"/>
            <a:ext cx="2254905" cy="22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Graphic spid="22" grpId="0">
        <p:bldAsOne/>
      </p:bldGraphic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367277-7F84-41F5-B42D-DBA826EC43DD}"/>
              </a:ext>
            </a:extLst>
          </p:cNvPr>
          <p:cNvSpPr/>
          <p:nvPr/>
        </p:nvSpPr>
        <p:spPr>
          <a:xfrm>
            <a:off x="-1" y="0"/>
            <a:ext cx="9143999" cy="3391271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381000"/>
            <a:ext cx="9143998" cy="864734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COMMUNICATION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/>
        </p:nvSpPr>
        <p:spPr>
          <a:xfrm>
            <a:off x="4358216" y="1218734"/>
            <a:ext cx="427568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/>
        </p:nvCxnSpPr>
        <p:spPr>
          <a:xfrm>
            <a:off x="4785784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/>
        </p:nvCxnSpPr>
        <p:spPr>
          <a:xfrm>
            <a:off x="3820885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/>
        </p:nvGraphicFramePr>
        <p:xfrm>
          <a:off x="177650" y="1219200"/>
          <a:ext cx="2252037" cy="15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544" y="1773672"/>
            <a:ext cx="14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Lato Black"/>
              </a:rPr>
              <a:t>Daily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5953" y="1524000"/>
            <a:ext cx="32371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Roboto "/>
              </a:rPr>
              <a:t>Sandwich Board and Contact Us Cards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150322" y="1840697"/>
            <a:ext cx="21717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5954" y="1900282"/>
            <a:ext cx="66008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FFFFFF"/>
                </a:solidFill>
                <a:latin typeface="Roboto "/>
              </a:rPr>
              <a:t>Contractors must place sandwich boards at entrance of neighborhoods each day. They will also hand out business cards with contact information if residents have further questions.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2F08FA-EC20-4D73-B63E-F779BEF74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4" t="-1" r="5129" b="2104"/>
          <a:stretch/>
        </p:blipFill>
        <p:spPr>
          <a:xfrm rot="297040">
            <a:off x="5209882" y="3464912"/>
            <a:ext cx="1840739" cy="31012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A89FED-BD8F-40BD-8414-A1D43E90D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032" y="3946349"/>
            <a:ext cx="2346770" cy="134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6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Graphic spid="22" grpId="0">
        <p:bldAsOne/>
      </p:bldGraphic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367277-7F84-41F5-B42D-DBA826EC43DD}"/>
              </a:ext>
            </a:extLst>
          </p:cNvPr>
          <p:cNvSpPr/>
          <p:nvPr/>
        </p:nvSpPr>
        <p:spPr>
          <a:xfrm>
            <a:off x="-1" y="0"/>
            <a:ext cx="9143999" cy="3391271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381000"/>
            <a:ext cx="9143998" cy="864734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COMMUNICATION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/>
        </p:nvSpPr>
        <p:spPr>
          <a:xfrm>
            <a:off x="4358216" y="1218734"/>
            <a:ext cx="427568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/>
        </p:nvCxnSpPr>
        <p:spPr>
          <a:xfrm>
            <a:off x="4785784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/>
        </p:nvCxnSpPr>
        <p:spPr>
          <a:xfrm>
            <a:off x="3820885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/>
        </p:nvGraphicFramePr>
        <p:xfrm>
          <a:off x="177650" y="1219200"/>
          <a:ext cx="2252037" cy="15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544" y="1773672"/>
            <a:ext cx="14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Lato Black"/>
              </a:rPr>
              <a:t>Daily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5953" y="1524000"/>
            <a:ext cx="32371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Roboto "/>
              </a:rPr>
              <a:t>Vehicle Signage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150322" y="1840697"/>
            <a:ext cx="21717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5954" y="1900282"/>
            <a:ext cx="66008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FFFFFF"/>
                </a:solidFill>
                <a:latin typeface="Roboto "/>
              </a:rPr>
              <a:t>Contractor vehicles will display a TDS contractor decal on days they are representing TDS and performing construction.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046700-21C8-48C3-8985-FFFB72366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8" y="2944832"/>
            <a:ext cx="5334000" cy="30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Graphic spid="22" grpId="0">
        <p:bldAsOne/>
      </p:bldGraphic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367277-7F84-41F5-B42D-DBA826EC43DD}"/>
              </a:ext>
            </a:extLst>
          </p:cNvPr>
          <p:cNvSpPr/>
          <p:nvPr/>
        </p:nvSpPr>
        <p:spPr>
          <a:xfrm>
            <a:off x="-1" y="0"/>
            <a:ext cx="9143999" cy="3391271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381000"/>
            <a:ext cx="9143998" cy="864734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COMMUNICATION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1FF58-E5AC-4B7F-A0FF-F8738FF0C0EA}"/>
              </a:ext>
            </a:extLst>
          </p:cNvPr>
          <p:cNvSpPr/>
          <p:nvPr/>
        </p:nvSpPr>
        <p:spPr>
          <a:xfrm>
            <a:off x="4358216" y="1218734"/>
            <a:ext cx="427568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1E616-BC1B-4A1F-9E1C-F9B2CAB75BCE}"/>
              </a:ext>
            </a:extLst>
          </p:cNvPr>
          <p:cNvCxnSpPr/>
          <p:nvPr/>
        </p:nvCxnSpPr>
        <p:spPr>
          <a:xfrm>
            <a:off x="4785784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78CCE-52F9-47F3-A614-F26A0041E967}"/>
              </a:ext>
            </a:extLst>
          </p:cNvPr>
          <p:cNvCxnSpPr/>
          <p:nvPr/>
        </p:nvCxnSpPr>
        <p:spPr>
          <a:xfrm>
            <a:off x="3820885" y="1232234"/>
            <a:ext cx="537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/>
        </p:nvGraphicFramePr>
        <p:xfrm>
          <a:off x="177650" y="1219200"/>
          <a:ext cx="2252037" cy="150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544" y="1773672"/>
            <a:ext cx="14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Lato Black"/>
              </a:rPr>
              <a:t>Daily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5953" y="1524000"/>
            <a:ext cx="32371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Roboto "/>
              </a:rPr>
              <a:t>Website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3E0DA-32C7-449A-8CA6-34C9F50EB668}"/>
              </a:ext>
            </a:extLst>
          </p:cNvPr>
          <p:cNvCxnSpPr/>
          <p:nvPr/>
        </p:nvCxnSpPr>
        <p:spPr>
          <a:xfrm>
            <a:off x="2150322" y="1840697"/>
            <a:ext cx="21717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5954" y="1900282"/>
            <a:ext cx="66008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FFFFFF"/>
                </a:solidFill>
                <a:latin typeface="Roboto "/>
              </a:rPr>
              <a:t>Residents can be directed to tdsfiber.com/construction where they can find further information on the construction process and explainer videos.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E54EA8-F9E3-4679-9454-0D7368F5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83" y="2809585"/>
            <a:ext cx="3441133" cy="3667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185BEB-FC37-4EE6-ACA1-07A3C9D78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297" y="2656084"/>
            <a:ext cx="3736790" cy="39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Graphic spid="22" grpId="0">
        <p:bldAsOne/>
      </p:bldGraphic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lors 10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2980B9"/>
      </a:accent1>
      <a:accent2>
        <a:srgbClr val="9BBB59"/>
      </a:accent2>
      <a:accent3>
        <a:srgbClr val="F39C12"/>
      </a:accent3>
      <a:accent4>
        <a:srgbClr val="C0392B"/>
      </a:accent4>
      <a:accent5>
        <a:srgbClr val="41B176"/>
      </a:accent5>
      <a:accent6>
        <a:srgbClr val="954F72"/>
      </a:accent6>
      <a:hlink>
        <a:srgbClr val="0563C1"/>
      </a:hlink>
      <a:folHlink>
        <a:srgbClr val="954F72"/>
      </a:folHlink>
    </a:clrScheme>
    <a:fontScheme name="Lato Black &amp; Lato Light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112904</TotalTime>
  <Words>283</Words>
  <Application>Microsoft Office PowerPoint</Application>
  <PresentationFormat>On-screen Show 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Lato Black</vt:lpstr>
      <vt:lpstr>Lato Light</vt:lpstr>
      <vt:lpstr>Roboto </vt:lpstr>
      <vt:lpstr>Custom Design</vt:lpstr>
      <vt:lpstr>5_Custom Design</vt:lpstr>
      <vt:lpstr>4_Custom Design</vt:lpstr>
      <vt:lpstr>Office Theme</vt:lpstr>
      <vt:lpstr>CONSTRUCTION COMMUNICATION PROGRAM</vt:lpstr>
      <vt:lpstr>CONSTRUCTION COMMUNICATION PROGRAM</vt:lpstr>
      <vt:lpstr>CONSTRUCTION COMMUNICATION PROGRAM</vt:lpstr>
      <vt:lpstr>CONSTRUCTION COMMUNICATION PROGRAM</vt:lpstr>
      <vt:lpstr>CONSTRUCTION COMMUNICATION PROGRAM</vt:lpstr>
      <vt:lpstr>CONSTRUCTION COMMUNICATION PROGRAM</vt:lpstr>
      <vt:lpstr>CONSTRUCTION COMMUNICATION PROGRAM</vt:lpstr>
    </vt:vector>
  </TitlesOfParts>
  <Company>TDS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TDS Fiber Questions &amp; Answers</dc:title>
  <dc:creator>Rentmeester, Patrick</dc:creator>
  <cp:lastModifiedBy>Wirz, Tony</cp:lastModifiedBy>
  <cp:revision>663</cp:revision>
  <dcterms:created xsi:type="dcterms:W3CDTF">2019-06-12T14:35:49Z</dcterms:created>
  <dcterms:modified xsi:type="dcterms:W3CDTF">2022-09-15T17:37:29Z</dcterms:modified>
</cp:coreProperties>
</file>